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0" r:id="rId2"/>
    <p:sldId id="262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1E6B0-7DD4-4D0D-AC93-DECAD11B0A24}" v="250" dt="2022-09-19T06:58:0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7C27-2F5B-480D-8568-237325B730ED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6B7DE-28CE-478C-94AE-D1EEFCC013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16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n_Pag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Učitelj može samostalno birati (također uključiti i učenike) po kojem rasporedu će obrađivati teme o Japanu. Pritiskom na bilo koju temu unutar umne mape prikazat će se detaljniji sadržaj o temi. Pritiskom na crvenu strelicu u desnom kutu na </a:t>
            </a:r>
            <a:r>
              <a:rPr lang="hr-HR" dirty="0" err="1"/>
              <a:t>slideovima</a:t>
            </a:r>
            <a:r>
              <a:rPr lang="hr-HR" dirty="0"/>
              <a:t> (3. do 12.) vraćate se na umnu mapu.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6B7DE-28CE-478C-94AE-D1EEFCC013D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45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Proanalizirati zajedno s učenicima kretanje broja stanovnika i glavne uzroke.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6B7DE-28CE-478C-94AE-D1EEFCC013D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78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Proanalizirati dobno-spolnu strukturu Japana i uzroke. Zatim usporediti s dobno-spolnom strukturom Indije.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6B7DE-28CE-478C-94AE-D1EEFCC013D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60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Izvor fotografija: </a:t>
            </a:r>
            <a:r>
              <a:rPr lang="hr-HR" dirty="0">
                <a:hlinkClick r:id="rId3"/>
              </a:rPr>
              <a:t>Wikipedia, </a:t>
            </a:r>
            <a:r>
              <a:rPr lang="hr-HR" dirty="0" err="1">
                <a:hlinkClick r:id="rId3"/>
              </a:rPr>
              <a:t>the</a:t>
            </a:r>
            <a:r>
              <a:rPr lang="hr-HR" dirty="0">
                <a:hlinkClick r:id="rId3"/>
              </a:rPr>
              <a:t> free </a:t>
            </a:r>
            <a:r>
              <a:rPr lang="hr-HR" dirty="0" err="1">
                <a:hlinkClick r:id="rId3"/>
              </a:rPr>
              <a:t>encyclopedia</a:t>
            </a:r>
            <a:r>
              <a:rPr lang="hr-HR" dirty="0"/>
              <a:t>. Porazgovarati s učenicima koje japanske brendove prepoznaju.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6B7DE-28CE-478C-94AE-D1EEFCC013D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60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B70F560-82F5-6892-0954-3049BE21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798" y="1984295"/>
            <a:ext cx="12644232" cy="5343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116" y="690997"/>
            <a:ext cx="9144000" cy="1655763"/>
          </a:xfrm>
        </p:spPr>
        <p:txBody>
          <a:bodyPr/>
          <a:lstStyle/>
          <a:p>
            <a:r>
              <a:rPr lang="hr-HR" dirty="0"/>
              <a:t>Japan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5091260" cy="3304640"/>
          </a:xfrm>
        </p:spPr>
        <p:txBody>
          <a:bodyPr/>
          <a:lstStyle/>
          <a:p>
            <a:r>
              <a:rPr lang="hr-HR" dirty="0"/>
              <a:t>međugradske željeznice s </a:t>
            </a:r>
            <a:r>
              <a:rPr lang="hr-HR" i="1" dirty="0" err="1"/>
              <a:t>bullet</a:t>
            </a:r>
            <a:r>
              <a:rPr lang="hr-HR" dirty="0"/>
              <a:t> vlakovima</a:t>
            </a:r>
          </a:p>
          <a:p>
            <a:r>
              <a:rPr lang="hr-HR" dirty="0"/>
              <a:t>svi veći otoci povezani kanalima i mostovima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Promet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9CD471-3A41-076E-BA5F-2AF0C768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33" y="1312560"/>
            <a:ext cx="4051326" cy="330464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0D596DA-ABA5-37F4-2B0B-F9ECD0A20A8C}"/>
              </a:ext>
            </a:extLst>
          </p:cNvPr>
          <p:cNvSpPr txBox="1"/>
          <p:nvPr/>
        </p:nvSpPr>
        <p:spPr>
          <a:xfrm>
            <a:off x="7018233" y="4727476"/>
            <a:ext cx="417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0" u="none" strike="noStrike" baseline="0" dirty="0">
                <a:solidFill>
                  <a:srgbClr val="000000"/>
                </a:solidFill>
              </a:rPr>
              <a:t>Most </a:t>
            </a:r>
            <a:r>
              <a:rPr lang="hr-HR" sz="1800" b="0" u="none" strike="noStrike" baseline="0" dirty="0" err="1">
                <a:solidFill>
                  <a:srgbClr val="000000"/>
                </a:solidFill>
              </a:rPr>
              <a:t>Seto</a:t>
            </a:r>
            <a:r>
              <a:rPr lang="hr-HR" sz="1800" b="0" u="none" strike="noStrike" baseline="0" dirty="0">
                <a:solidFill>
                  <a:srgbClr val="000000"/>
                </a:solidFill>
              </a:rPr>
              <a:t> </a:t>
            </a:r>
            <a:r>
              <a:rPr lang="hr-HR" sz="1800" b="0" u="none" strike="noStrike" baseline="0" dirty="0" err="1">
                <a:solidFill>
                  <a:srgbClr val="000000"/>
                </a:solidFill>
              </a:rPr>
              <a:t>Ōhashi</a:t>
            </a:r>
            <a:r>
              <a:rPr lang="hr-HR" sz="1800" b="0" u="none" strike="noStrike" baseline="0" dirty="0">
                <a:solidFill>
                  <a:srgbClr val="000000"/>
                </a:solidFill>
              </a:rPr>
              <a:t> dug 13 km, na dva kata, jedan je od mostova koji povezuju otoke Honshu i Shikoku. 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DE197CA-DE00-8514-A50D-F608559AA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062" y="1702750"/>
            <a:ext cx="4713668" cy="252425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518E1C9-CD21-16AA-3DDE-EC7502510CD9}"/>
              </a:ext>
            </a:extLst>
          </p:cNvPr>
          <p:cNvSpPr txBox="1"/>
          <p:nvPr/>
        </p:nvSpPr>
        <p:spPr>
          <a:xfrm>
            <a:off x="6687062" y="4348471"/>
            <a:ext cx="4844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</a:rPr>
              <a:t>Na južnoj obali Honshua i sjeveru </a:t>
            </a:r>
            <a:r>
              <a:rPr lang="hr-HR" sz="1800" b="0" i="0" u="none" strike="noStrike" baseline="0" dirty="0" err="1">
                <a:solidFill>
                  <a:srgbClr val="000000"/>
                </a:solidFill>
              </a:rPr>
              <a:t>Kyushua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, u području od </a:t>
            </a:r>
            <a:r>
              <a:rPr lang="hr-HR" sz="1800" b="0" i="0" u="none" strike="noStrike" baseline="0" dirty="0" err="1">
                <a:solidFill>
                  <a:srgbClr val="000000"/>
                </a:solidFill>
              </a:rPr>
              <a:t>Tokya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do </a:t>
            </a:r>
            <a:r>
              <a:rPr lang="hr-HR" sz="1800" b="0" i="0" u="none" strike="noStrike" baseline="0" dirty="0" err="1">
                <a:solidFill>
                  <a:srgbClr val="000000"/>
                </a:solidFill>
              </a:rPr>
              <a:t>Fukuoke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u duljini od gotovo 1200 km, gradske se aglomeracije spajaju i prema mišljenju nekih čine najveći svjetski megalopolis nazvan </a:t>
            </a:r>
            <a:r>
              <a:rPr lang="hr-HR" sz="1800" b="1" i="0" u="none" strike="noStrike" baseline="0" dirty="0" err="1">
                <a:solidFill>
                  <a:srgbClr val="000000"/>
                </a:solidFill>
              </a:rPr>
              <a:t>Taiheiyo</a:t>
            </a:r>
            <a:r>
              <a:rPr lang="hr-HR" sz="1800" b="1" i="0" u="none" strike="noStrike" baseline="0" dirty="0">
                <a:solidFill>
                  <a:srgbClr val="000000"/>
                </a:solidFill>
              </a:rPr>
              <a:t> pojas 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u kojem živi oko 2/3 Japanaca. Taj pojas povezuju poznate </a:t>
            </a:r>
            <a:r>
              <a:rPr lang="hr-HR" sz="1800" b="1" i="0" u="none" strike="noStrike" baseline="0" dirty="0" err="1">
                <a:solidFill>
                  <a:srgbClr val="000000"/>
                </a:solidFill>
              </a:rPr>
              <a:t>Shinkansen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linije brzih vlakova (na snimci).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66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4288277" cy="330464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ravnici Kanto nastao megalopolis koji čine Tokio i njegova luka Yokohama</a:t>
            </a:r>
          </a:p>
          <a:p>
            <a:r>
              <a:rPr lang="hr-HR" dirty="0"/>
              <a:t>ostali </a:t>
            </a:r>
            <a:r>
              <a:rPr lang="hr-HR" dirty="0" err="1"/>
              <a:t>megapolisi</a:t>
            </a:r>
            <a:r>
              <a:rPr lang="hr-HR" dirty="0"/>
              <a:t> s više od 10 milijuna stanovnika su Osaka-Kobe-Kyoto i Nagoya</a:t>
            </a:r>
          </a:p>
          <a:p>
            <a:r>
              <a:rPr lang="hr-HR" i="1" dirty="0"/>
              <a:t>Pronađi navedene gradove na karti. Na kojem otoku se nalaze?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Gradovi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Free People Walking on the Street Stock Photo">
            <a:extLst>
              <a:ext uri="{FF2B5EF4-FFF2-40B4-BE49-F238E27FC236}">
                <a16:creationId xmlns:a16="http://schemas.microsoft.com/office/drawing/2014/main" id="{D99EF56F-F664-D803-E7FF-FD35ED2B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19" y="1935804"/>
            <a:ext cx="6347297" cy="42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DFCA40C-7475-5419-A387-2A4FE0F39CE3}"/>
              </a:ext>
            </a:extLst>
          </p:cNvPr>
          <p:cNvSpPr txBox="1"/>
          <p:nvPr/>
        </p:nvSpPr>
        <p:spPr>
          <a:xfrm>
            <a:off x="8385243" y="6379796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Tokio</a:t>
            </a:r>
          </a:p>
        </p:txBody>
      </p:sp>
    </p:spTree>
    <p:extLst>
      <p:ext uri="{BB962C8B-B14F-4D97-AF65-F5344CB8AC3E}">
        <p14:creationId xmlns:p14="http://schemas.microsoft.com/office/powerpoint/2010/main" val="269051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39" y="1301964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/>
              <a:t>Brendovi</a:t>
            </a:r>
          </a:p>
        </p:txBody>
      </p:sp>
      <p:sp>
        <p:nvSpPr>
          <p:cNvPr id="4" name="Strelica: desno 3">
            <a:hlinkClick r:id="rId3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BCA8B-461C-5645-D662-880D4857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9" y="2822142"/>
            <a:ext cx="2286000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company name &quot;HONDA&quot; in Red Capital text with the slogan &quot;The Power of Dreams&quot; below the company name.">
            <a:extLst>
              <a:ext uri="{FF2B5EF4-FFF2-40B4-BE49-F238E27FC236}">
                <a16:creationId xmlns:a16="http://schemas.microsoft.com/office/drawing/2014/main" id="{AA0BCDE5-592D-D8C9-8415-07B59D9B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03" y="5648092"/>
            <a:ext cx="2367064" cy="5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EBAE7A0-F8DF-AEC7-C2A3-43454458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03" y="3750177"/>
            <a:ext cx="19145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issan logo">
            <a:extLst>
              <a:ext uri="{FF2B5EF4-FFF2-40B4-BE49-F238E27FC236}">
                <a16:creationId xmlns:a16="http://schemas.microsoft.com/office/drawing/2014/main" id="{037569A5-756D-DC6A-5035-E7E88993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54" y="2230080"/>
            <a:ext cx="2694562" cy="3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 in white on red background since 2016">
            <a:extLst>
              <a:ext uri="{FF2B5EF4-FFF2-40B4-BE49-F238E27FC236}">
                <a16:creationId xmlns:a16="http://schemas.microsoft.com/office/drawing/2014/main" id="{5BB56C78-716D-F644-95CB-1FFC99D0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72" y="5839319"/>
            <a:ext cx="2608635" cy="8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FAD3E0E8-B3C6-ABF1-9533-ACF8DE4B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84" y="4034495"/>
            <a:ext cx="3490838" cy="7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A0C328F4-674B-A616-A524-EA297BD7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" y="4781203"/>
            <a:ext cx="2444176" cy="7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F7537D9A-5F55-113C-688B-133C888A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70" y="3043070"/>
            <a:ext cx="3919389" cy="6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A214C1F0-251B-277D-B326-31D047A3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84" y="5502999"/>
            <a:ext cx="2624942" cy="4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7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F00E522-B5CB-2713-8B4A-46D43F772306}"/>
              </a:ext>
            </a:extLst>
          </p:cNvPr>
          <p:cNvSpPr/>
          <p:nvPr/>
        </p:nvSpPr>
        <p:spPr>
          <a:xfrm>
            <a:off x="4355976" y="3222595"/>
            <a:ext cx="3480047" cy="15447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D6027DDB-F9B7-1720-485F-7CCF5AAD8327}"/>
              </a:ext>
            </a:extLst>
          </p:cNvPr>
          <p:cNvSpPr/>
          <p:nvPr/>
        </p:nvSpPr>
        <p:spPr>
          <a:xfrm>
            <a:off x="5659513" y="3591018"/>
            <a:ext cx="872971" cy="8078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hlinkClick r:id="rId3" action="ppaction://hlinksldjump"/>
            <a:extLst>
              <a:ext uri="{FF2B5EF4-FFF2-40B4-BE49-F238E27FC236}">
                <a16:creationId xmlns:a16="http://schemas.microsoft.com/office/drawing/2014/main" id="{B8B779E7-7ABC-CADC-6D1B-08CAB1101C29}"/>
              </a:ext>
            </a:extLst>
          </p:cNvPr>
          <p:cNvSpPr/>
          <p:nvPr/>
        </p:nvSpPr>
        <p:spPr>
          <a:xfrm>
            <a:off x="2391601" y="1198774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Položaj</a:t>
            </a:r>
          </a:p>
        </p:txBody>
      </p:sp>
      <p:sp>
        <p:nvSpPr>
          <p:cNvPr id="7" name="Elipsa 6">
            <a:hlinkClick r:id="rId4" action="ppaction://hlinksldjump"/>
            <a:extLst>
              <a:ext uri="{FF2B5EF4-FFF2-40B4-BE49-F238E27FC236}">
                <a16:creationId xmlns:a16="http://schemas.microsoft.com/office/drawing/2014/main" id="{3B4A31C2-1260-72F0-88FC-BF5682121482}"/>
              </a:ext>
            </a:extLst>
          </p:cNvPr>
          <p:cNvSpPr/>
          <p:nvPr/>
        </p:nvSpPr>
        <p:spPr>
          <a:xfrm>
            <a:off x="1051563" y="2701338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Morske struje i vjetrovi</a:t>
            </a:r>
          </a:p>
        </p:txBody>
      </p:sp>
      <p:sp>
        <p:nvSpPr>
          <p:cNvPr id="8" name="Elipsa 7">
            <a:hlinkClick r:id="rId5" action="ppaction://hlinksldjump"/>
            <a:extLst>
              <a:ext uri="{FF2B5EF4-FFF2-40B4-BE49-F238E27FC236}">
                <a16:creationId xmlns:a16="http://schemas.microsoft.com/office/drawing/2014/main" id="{0F97637F-0F40-D087-1223-DFF0526D334F}"/>
              </a:ext>
            </a:extLst>
          </p:cNvPr>
          <p:cNvSpPr/>
          <p:nvPr/>
        </p:nvSpPr>
        <p:spPr>
          <a:xfrm>
            <a:off x="1051563" y="4138646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Tektonika i potresi</a:t>
            </a:r>
          </a:p>
        </p:txBody>
      </p:sp>
      <p:sp>
        <p:nvSpPr>
          <p:cNvPr id="9" name="Elipsa 8">
            <a:hlinkClick r:id="rId6" action="ppaction://hlinksldjump"/>
            <a:extLst>
              <a:ext uri="{FF2B5EF4-FFF2-40B4-BE49-F238E27FC236}">
                <a16:creationId xmlns:a16="http://schemas.microsoft.com/office/drawing/2014/main" id="{F669748B-3941-1D35-8004-21009EA08EAB}"/>
              </a:ext>
            </a:extLst>
          </p:cNvPr>
          <p:cNvSpPr/>
          <p:nvPr/>
        </p:nvSpPr>
        <p:spPr>
          <a:xfrm>
            <a:off x="2391601" y="5446830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Gustoća naseljenosti</a:t>
            </a:r>
          </a:p>
        </p:txBody>
      </p:sp>
      <p:sp>
        <p:nvSpPr>
          <p:cNvPr id="10" name="Elipsa 9">
            <a:hlinkClick r:id="rId7" action="ppaction://hlinksldjump"/>
            <a:extLst>
              <a:ext uri="{FF2B5EF4-FFF2-40B4-BE49-F238E27FC236}">
                <a16:creationId xmlns:a16="http://schemas.microsoft.com/office/drawing/2014/main" id="{5511371B-1557-383C-A3BD-F4D4158B4789}"/>
              </a:ext>
            </a:extLst>
          </p:cNvPr>
          <p:cNvSpPr/>
          <p:nvPr/>
        </p:nvSpPr>
        <p:spPr>
          <a:xfrm>
            <a:off x="7566243" y="5446830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Dobno-spolna struktura</a:t>
            </a:r>
          </a:p>
        </p:txBody>
      </p:sp>
      <p:sp>
        <p:nvSpPr>
          <p:cNvPr id="11" name="Elipsa 10">
            <a:hlinkClick r:id="rId8" action="ppaction://hlinksldjump"/>
            <a:extLst>
              <a:ext uri="{FF2B5EF4-FFF2-40B4-BE49-F238E27FC236}">
                <a16:creationId xmlns:a16="http://schemas.microsoft.com/office/drawing/2014/main" id="{9F5049E7-B8D5-8891-40A9-7BCC90039305}"/>
              </a:ext>
            </a:extLst>
          </p:cNvPr>
          <p:cNvSpPr/>
          <p:nvPr/>
        </p:nvSpPr>
        <p:spPr>
          <a:xfrm>
            <a:off x="7566247" y="1198773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Gradovi</a:t>
            </a:r>
          </a:p>
        </p:txBody>
      </p:sp>
      <p:sp>
        <p:nvSpPr>
          <p:cNvPr id="12" name="Elipsa 11">
            <a:hlinkClick r:id="rId9" action="ppaction://hlinksldjump"/>
            <a:extLst>
              <a:ext uri="{FF2B5EF4-FFF2-40B4-BE49-F238E27FC236}">
                <a16:creationId xmlns:a16="http://schemas.microsoft.com/office/drawing/2014/main" id="{FE3A0524-5963-A08A-F240-E2252D077474}"/>
              </a:ext>
            </a:extLst>
          </p:cNvPr>
          <p:cNvSpPr/>
          <p:nvPr/>
        </p:nvSpPr>
        <p:spPr>
          <a:xfrm>
            <a:off x="9139560" y="2681779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Promet</a:t>
            </a:r>
          </a:p>
        </p:txBody>
      </p:sp>
      <p:sp>
        <p:nvSpPr>
          <p:cNvPr id="13" name="Elipsa 12">
            <a:hlinkClick r:id="rId10" action="ppaction://hlinksldjump"/>
            <a:extLst>
              <a:ext uri="{FF2B5EF4-FFF2-40B4-BE49-F238E27FC236}">
                <a16:creationId xmlns:a16="http://schemas.microsoft.com/office/drawing/2014/main" id="{95003141-86C2-1C7B-81A4-BD6DFFFC54C8}"/>
              </a:ext>
            </a:extLst>
          </p:cNvPr>
          <p:cNvSpPr/>
          <p:nvPr/>
        </p:nvSpPr>
        <p:spPr>
          <a:xfrm>
            <a:off x="9139560" y="4164785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Gospodarski razvoj</a:t>
            </a:r>
          </a:p>
        </p:txBody>
      </p:sp>
      <p:sp>
        <p:nvSpPr>
          <p:cNvPr id="14" name="Elipsa 13">
            <a:hlinkClick r:id="rId11" action="ppaction://hlinksldjump"/>
            <a:extLst>
              <a:ext uri="{FF2B5EF4-FFF2-40B4-BE49-F238E27FC236}">
                <a16:creationId xmlns:a16="http://schemas.microsoft.com/office/drawing/2014/main" id="{AF03B8D6-134F-F541-75AD-CBE4393E5065}"/>
              </a:ext>
            </a:extLst>
          </p:cNvPr>
          <p:cNvSpPr/>
          <p:nvPr/>
        </p:nvSpPr>
        <p:spPr>
          <a:xfrm>
            <a:off x="4978922" y="1198774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Brendovi</a:t>
            </a:r>
          </a:p>
        </p:txBody>
      </p:sp>
      <p:sp>
        <p:nvSpPr>
          <p:cNvPr id="15" name="Elipsa 14">
            <a:hlinkClick r:id="rId12" action="ppaction://hlinksldjump"/>
            <a:extLst>
              <a:ext uri="{FF2B5EF4-FFF2-40B4-BE49-F238E27FC236}">
                <a16:creationId xmlns:a16="http://schemas.microsoft.com/office/drawing/2014/main" id="{40E97E0C-2FCE-C645-6723-8412F2A19F2E}"/>
              </a:ext>
            </a:extLst>
          </p:cNvPr>
          <p:cNvSpPr/>
          <p:nvPr/>
        </p:nvSpPr>
        <p:spPr>
          <a:xfrm>
            <a:off x="4978922" y="5446830"/>
            <a:ext cx="2234152" cy="12820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Promjena broja stanovnika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EE48AFE0-020D-B696-0699-6A5429476840}"/>
              </a:ext>
            </a:extLst>
          </p:cNvPr>
          <p:cNvCxnSpPr>
            <a:cxnSpLocks/>
          </p:cNvCxnSpPr>
          <p:nvPr/>
        </p:nvCxnSpPr>
        <p:spPr>
          <a:xfrm flipH="1" flipV="1">
            <a:off x="4086770" y="2447180"/>
            <a:ext cx="428669" cy="691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2DF43311-932B-EE25-7941-80ECB7CC98AF}"/>
              </a:ext>
            </a:extLst>
          </p:cNvPr>
          <p:cNvCxnSpPr>
            <a:cxnSpLocks/>
          </p:cNvCxnSpPr>
          <p:nvPr/>
        </p:nvCxnSpPr>
        <p:spPr>
          <a:xfrm flipH="1" flipV="1">
            <a:off x="3419810" y="3429000"/>
            <a:ext cx="825852" cy="209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81281F60-B6D4-B54B-C1B3-7DBA1DCF9321}"/>
              </a:ext>
            </a:extLst>
          </p:cNvPr>
          <p:cNvCxnSpPr>
            <a:cxnSpLocks/>
          </p:cNvCxnSpPr>
          <p:nvPr/>
        </p:nvCxnSpPr>
        <p:spPr>
          <a:xfrm flipH="1">
            <a:off x="3419810" y="4377182"/>
            <a:ext cx="855245" cy="2098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A0742668-7F00-3B8F-D0A7-8F407D4BF397}"/>
              </a:ext>
            </a:extLst>
          </p:cNvPr>
          <p:cNvCxnSpPr>
            <a:cxnSpLocks/>
          </p:cNvCxnSpPr>
          <p:nvPr/>
        </p:nvCxnSpPr>
        <p:spPr>
          <a:xfrm flipH="1">
            <a:off x="3968685" y="4850778"/>
            <a:ext cx="546754" cy="569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D964AFF0-954D-094F-DB7A-DE88CA1889AA}"/>
              </a:ext>
            </a:extLst>
          </p:cNvPr>
          <p:cNvCxnSpPr>
            <a:cxnSpLocks/>
          </p:cNvCxnSpPr>
          <p:nvPr/>
        </p:nvCxnSpPr>
        <p:spPr>
          <a:xfrm flipV="1">
            <a:off x="6125847" y="2553923"/>
            <a:ext cx="0" cy="5852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10E0A44A-372F-FAC8-20AD-DCCFB39AA57F}"/>
              </a:ext>
            </a:extLst>
          </p:cNvPr>
          <p:cNvCxnSpPr>
            <a:cxnSpLocks/>
          </p:cNvCxnSpPr>
          <p:nvPr/>
        </p:nvCxnSpPr>
        <p:spPr>
          <a:xfrm>
            <a:off x="6057986" y="4837308"/>
            <a:ext cx="0" cy="596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B2839048-F229-F7CB-F77F-426B0DC9E5C7}"/>
              </a:ext>
            </a:extLst>
          </p:cNvPr>
          <p:cNvCxnSpPr>
            <a:cxnSpLocks/>
          </p:cNvCxnSpPr>
          <p:nvPr/>
        </p:nvCxnSpPr>
        <p:spPr>
          <a:xfrm>
            <a:off x="7631304" y="4850778"/>
            <a:ext cx="484812" cy="569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951C8DDD-DE8A-3F07-BCF7-53817963A811}"/>
              </a:ext>
            </a:extLst>
          </p:cNvPr>
          <p:cNvCxnSpPr>
            <a:cxnSpLocks/>
          </p:cNvCxnSpPr>
          <p:nvPr/>
        </p:nvCxnSpPr>
        <p:spPr>
          <a:xfrm flipV="1">
            <a:off x="7583652" y="2480818"/>
            <a:ext cx="553567" cy="679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sa strelicom 38">
            <a:extLst>
              <a:ext uri="{FF2B5EF4-FFF2-40B4-BE49-F238E27FC236}">
                <a16:creationId xmlns:a16="http://schemas.microsoft.com/office/drawing/2014/main" id="{71164911-D466-473D-FFB6-67D1C2A19E62}"/>
              </a:ext>
            </a:extLst>
          </p:cNvPr>
          <p:cNvCxnSpPr>
            <a:cxnSpLocks/>
          </p:cNvCxnSpPr>
          <p:nvPr/>
        </p:nvCxnSpPr>
        <p:spPr>
          <a:xfrm flipV="1">
            <a:off x="7974737" y="3336949"/>
            <a:ext cx="1023119" cy="2817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>
            <a:extLst>
              <a:ext uri="{FF2B5EF4-FFF2-40B4-BE49-F238E27FC236}">
                <a16:creationId xmlns:a16="http://schemas.microsoft.com/office/drawing/2014/main" id="{39BF6F09-0DEA-C514-90C7-441AF881493E}"/>
              </a:ext>
            </a:extLst>
          </p:cNvPr>
          <p:cNvCxnSpPr>
            <a:cxnSpLocks/>
          </p:cNvCxnSpPr>
          <p:nvPr/>
        </p:nvCxnSpPr>
        <p:spPr>
          <a:xfrm>
            <a:off x="7984473" y="4392465"/>
            <a:ext cx="921811" cy="209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9571"/>
            <a:ext cx="10515600" cy="1153443"/>
          </a:xfrm>
        </p:spPr>
        <p:txBody>
          <a:bodyPr/>
          <a:lstStyle/>
          <a:p>
            <a:r>
              <a:rPr lang="hr-HR" dirty="0"/>
              <a:t>dio Pacifičkog vatrenog prstena</a:t>
            </a:r>
          </a:p>
          <a:p>
            <a:r>
              <a:rPr lang="hr-HR" dirty="0"/>
              <a:t>četiri glavna otoka (95% površine): Hokkaido, Honshu, Shikoku, Kyushu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Položaj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67C7163-D667-7A9A-B68F-85C51C969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91" y="3733014"/>
            <a:ext cx="3956680" cy="253743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B5B3B20-9861-9878-9DD4-1BF8B8D51484}"/>
              </a:ext>
            </a:extLst>
          </p:cNvPr>
          <p:cNvSpPr txBox="1"/>
          <p:nvPr/>
        </p:nvSpPr>
        <p:spPr>
          <a:xfrm>
            <a:off x="6938127" y="6294017"/>
            <a:ext cx="27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Hokkaido, najsjeverniji otok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2928049-8861-1E47-6651-17E96B87B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94" y="3733014"/>
            <a:ext cx="3956680" cy="256211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53E5D40-2B71-840A-B630-0323936FAEBE}"/>
              </a:ext>
            </a:extLst>
          </p:cNvPr>
          <p:cNvSpPr txBox="1"/>
          <p:nvPr/>
        </p:nvSpPr>
        <p:spPr>
          <a:xfrm>
            <a:off x="2026763" y="6294017"/>
            <a:ext cx="30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Sapporo</a:t>
            </a:r>
            <a:r>
              <a:rPr lang="hr-HR" dirty="0"/>
              <a:t>, glavni grad </a:t>
            </a:r>
            <a:r>
              <a:rPr lang="hr-HR" dirty="0" err="1"/>
              <a:t>Hokkaida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315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772"/>
            <a:ext cx="5326930" cy="364602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Odgovori na pitanja pomoću priloženog prikaza:</a:t>
            </a:r>
          </a:p>
          <a:p>
            <a:r>
              <a:rPr lang="hr-HR" i="1" dirty="0"/>
              <a:t>Prisjeti se što su monsuni. Koji monsuni donose vlagu i padaline na prostor Japana?</a:t>
            </a:r>
          </a:p>
          <a:p>
            <a:r>
              <a:rPr lang="hr-HR" i="1" dirty="0"/>
              <a:t>Koje dvije morske struje utječu na klimu Japana? Po čemu se razlikuju?</a:t>
            </a:r>
          </a:p>
          <a:p>
            <a:r>
              <a:rPr lang="hr-HR" i="1" dirty="0"/>
              <a:t>Što su tajfuni?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Morske struje i vjetrovi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D68686A-510E-5DF2-B66C-72D635DC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93" y="1182735"/>
            <a:ext cx="4757091" cy="56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4384249" cy="3304640"/>
          </a:xfrm>
        </p:spPr>
        <p:txBody>
          <a:bodyPr/>
          <a:lstStyle/>
          <a:p>
            <a:r>
              <a:rPr lang="hr-HR" dirty="0"/>
              <a:t>nastao kao posljedica podvlačenja Filipinske ploče pod Euroazijsku i Tihooceanske pod Sjevernoameričku</a:t>
            </a:r>
          </a:p>
          <a:p>
            <a:r>
              <a:rPr lang="hr-HR" dirty="0"/>
              <a:t>erupcije, potresi </a:t>
            </a:r>
            <a:r>
              <a:rPr lang="hr-HR" dirty="0" err="1"/>
              <a:t>tsunamiji</a:t>
            </a:r>
            <a:r>
              <a:rPr lang="hr-HR" dirty="0"/>
              <a:t>…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Tektonika i potresi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30400B-D53E-5E78-15F2-125D0A36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8" y="2752283"/>
            <a:ext cx="4713668" cy="305229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DD58B36-85BD-4B5E-DD08-333E60213084}"/>
              </a:ext>
            </a:extLst>
          </p:cNvPr>
          <p:cNvSpPr txBox="1"/>
          <p:nvPr/>
        </p:nvSpPr>
        <p:spPr>
          <a:xfrm>
            <a:off x="5863739" y="5891752"/>
            <a:ext cx="493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Tsunami je riječ koja je preuzeta iz japanskog jezika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A7A8263-5F6D-1B0A-8692-42004C6EA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18" y="2742623"/>
            <a:ext cx="4713668" cy="3071611"/>
          </a:xfrm>
          <a:prstGeom prst="rect">
            <a:avLst/>
          </a:prstGeom>
        </p:spPr>
      </p:pic>
      <p:pic>
        <p:nvPicPr>
          <p:cNvPr id="1026" name="Picture 2" descr="Free Red and Gray Pagoda Temple Stock Photo">
            <a:extLst>
              <a:ext uri="{FF2B5EF4-FFF2-40B4-BE49-F238E27FC236}">
                <a16:creationId xmlns:a16="http://schemas.microsoft.com/office/drawing/2014/main" id="{560FA1A7-88AC-0B0C-AC6B-B356F270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59" y="1755007"/>
            <a:ext cx="6139735" cy="40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EA152BD-50B6-4B9B-8098-86903380C7C8}"/>
              </a:ext>
            </a:extLst>
          </p:cNvPr>
          <p:cNvSpPr txBox="1"/>
          <p:nvPr/>
        </p:nvSpPr>
        <p:spPr>
          <a:xfrm>
            <a:off x="8296679" y="58917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Fuji</a:t>
            </a:r>
          </a:p>
        </p:txBody>
      </p:sp>
    </p:spTree>
    <p:extLst>
      <p:ext uri="{BB962C8B-B14F-4D97-AF65-F5344CB8AC3E}">
        <p14:creationId xmlns:p14="http://schemas.microsoft.com/office/powerpoint/2010/main" val="224525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velika gustoća naseljenosti, ali nejednako raspoređena</a:t>
            </a:r>
          </a:p>
          <a:p>
            <a:r>
              <a:rPr lang="hr-HR" dirty="0"/>
              <a:t>najgušće naseljeni priobalni nizinski dijelovi, posebno južni i jugoistočni dijelovi Honshua</a:t>
            </a:r>
          </a:p>
          <a:p>
            <a:r>
              <a:rPr lang="hr-HR" dirty="0"/>
              <a:t>rijetko naseljena planinska unutrašnjost, posebno na </a:t>
            </a:r>
            <a:r>
              <a:rPr lang="hr-HR" dirty="0" err="1"/>
              <a:t>Hokkaidu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Što sve utječe na gustoću naseljenosti nekog prostora?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Gustoća naseljenosti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4939785-D9EA-D6F3-A9D9-187DF7C0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05" y="1168924"/>
            <a:ext cx="4931895" cy="52923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A1BC6FC-927C-0316-0238-32036AEBE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548" y="1168922"/>
            <a:ext cx="4936785" cy="529236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DF02D72-BDBA-B9E2-EA1A-7823DE43A0BF}"/>
              </a:ext>
            </a:extLst>
          </p:cNvPr>
          <p:cNvSpPr txBox="1"/>
          <p:nvPr/>
        </p:nvSpPr>
        <p:spPr>
          <a:xfrm>
            <a:off x="1126482" y="6468398"/>
            <a:ext cx="500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Gustoća naseljenosti na glavnim japanskim otocima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3567BDB-7800-52BF-5D95-CA6F3C55A4B6}"/>
              </a:ext>
            </a:extLst>
          </p:cNvPr>
          <p:cNvSpPr txBox="1"/>
          <p:nvPr/>
        </p:nvSpPr>
        <p:spPr>
          <a:xfrm>
            <a:off x="7911076" y="6468398"/>
            <a:ext cx="274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Satelitska slika Japana noću</a:t>
            </a:r>
          </a:p>
        </p:txBody>
      </p:sp>
    </p:spTree>
    <p:extLst>
      <p:ext uri="{BB962C8B-B14F-4D97-AF65-F5344CB8AC3E}">
        <p14:creationId xmlns:p14="http://schemas.microsoft.com/office/powerpoint/2010/main" val="416036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p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38" y="5575172"/>
            <a:ext cx="2625479" cy="695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Broj stanovnika Japana od 1950. s procjenom kretanja do 2040. godine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01" y="1532871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/>
              <a:t>Promjena broja stanovnika</a:t>
            </a:r>
          </a:p>
        </p:txBody>
      </p:sp>
      <p:sp>
        <p:nvSpPr>
          <p:cNvPr id="4" name="Strelica: desno 3">
            <a:hlinkClick r:id="rId3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E46F2B-54DA-F8CC-4FFF-069412407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4" y="2173660"/>
            <a:ext cx="8980373" cy="4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87" y="1428161"/>
            <a:ext cx="5487185" cy="770868"/>
          </a:xfrm>
        </p:spPr>
        <p:txBody>
          <a:bodyPr>
            <a:normAutofit/>
          </a:bodyPr>
          <a:lstStyle/>
          <a:p>
            <a:r>
              <a:rPr lang="hr-HR" dirty="0"/>
              <a:t>Dobno-spolna struktura</a:t>
            </a:r>
          </a:p>
        </p:txBody>
      </p:sp>
      <p:sp>
        <p:nvSpPr>
          <p:cNvPr id="4" name="Strelica: desno 3">
            <a:hlinkClick r:id="rId3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63EB36-466B-0779-26DD-306D36235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4" y="1977151"/>
            <a:ext cx="3705520" cy="46183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B23926E-11A9-EFFD-B11D-46C12D1E3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352" y="1425469"/>
            <a:ext cx="3829584" cy="523948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1352BC8-3F65-D8B1-39C6-48C841318742}"/>
              </a:ext>
            </a:extLst>
          </p:cNvPr>
          <p:cNvSpPr txBox="1"/>
          <p:nvPr/>
        </p:nvSpPr>
        <p:spPr>
          <a:xfrm>
            <a:off x="10491217" y="5672164"/>
            <a:ext cx="1668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Dobno-spolna </a:t>
            </a:r>
          </a:p>
          <a:p>
            <a:r>
              <a:rPr lang="hr-HR" dirty="0"/>
              <a:t>struktura Indije </a:t>
            </a:r>
          </a:p>
          <a:p>
            <a:r>
              <a:rPr lang="hr-HR" dirty="0"/>
              <a:t>2020. godine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B60BE6B-D04C-4545-AAFA-0A83B3962ECE}"/>
              </a:ext>
            </a:extLst>
          </p:cNvPr>
          <p:cNvSpPr txBox="1"/>
          <p:nvPr/>
        </p:nvSpPr>
        <p:spPr>
          <a:xfrm>
            <a:off x="4427402" y="5672164"/>
            <a:ext cx="179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Dobno-spolna </a:t>
            </a:r>
          </a:p>
          <a:p>
            <a:r>
              <a:rPr lang="hr-HR" dirty="0"/>
              <a:t>struktura Japana </a:t>
            </a:r>
          </a:p>
          <a:p>
            <a:r>
              <a:rPr lang="hr-HR" dirty="0"/>
              <a:t>2020. godine</a:t>
            </a:r>
          </a:p>
        </p:txBody>
      </p:sp>
    </p:spTree>
    <p:extLst>
      <p:ext uri="{BB962C8B-B14F-4D97-AF65-F5344CB8AC3E}">
        <p14:creationId xmlns:p14="http://schemas.microsoft.com/office/powerpoint/2010/main" val="103844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7411C3-7B94-13B3-547C-EB75102B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4" y="2828041"/>
            <a:ext cx="3092777" cy="3627170"/>
          </a:xfrm>
        </p:spPr>
        <p:txBody>
          <a:bodyPr>
            <a:normAutofit/>
          </a:bodyPr>
          <a:lstStyle/>
          <a:p>
            <a:r>
              <a:rPr lang="hr-HR" dirty="0"/>
              <a:t>nagli gospodarski rast nakon Drugog svjetskog rata -&gt; okretanje gospodarstva prema zemljama tržišne ekonomije</a:t>
            </a:r>
          </a:p>
          <a:p>
            <a:r>
              <a:rPr lang="hr-HR" dirty="0"/>
              <a:t>jedina azijska članica G7 skupine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1DF886-84C5-43B8-F36F-61CC125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Gospodarski razvoj</a:t>
            </a:r>
          </a:p>
        </p:txBody>
      </p:sp>
      <p:sp>
        <p:nvSpPr>
          <p:cNvPr id="4" name="Strelica: desno 3">
            <a:hlinkClick r:id="rId2" action="ppaction://hlinksldjump"/>
            <a:extLst>
              <a:ext uri="{FF2B5EF4-FFF2-40B4-BE49-F238E27FC236}">
                <a16:creationId xmlns:a16="http://schemas.microsoft.com/office/drawing/2014/main" id="{A12DAEBA-A9D4-5070-881A-AFB941AAC26A}"/>
              </a:ext>
            </a:extLst>
          </p:cNvPr>
          <p:cNvSpPr/>
          <p:nvPr/>
        </p:nvSpPr>
        <p:spPr>
          <a:xfrm flipH="1">
            <a:off x="75416" y="1168924"/>
            <a:ext cx="688156" cy="51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CE600A5-64B8-CC88-FEA5-C7123F6A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002" y="2753024"/>
            <a:ext cx="3525967" cy="377720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1810B23-B2EC-DA1D-033E-995E1C2BC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146" y="2828039"/>
            <a:ext cx="3842069" cy="370218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BBF3F02-AE8D-8BDD-9FBC-46268CB600AC}"/>
              </a:ext>
            </a:extLst>
          </p:cNvPr>
          <p:cNvSpPr txBox="1"/>
          <p:nvPr/>
        </p:nvSpPr>
        <p:spPr>
          <a:xfrm>
            <a:off x="4960295" y="6404649"/>
            <a:ext cx="590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Vodeće države svijeta po robnom uvozu i izvozu 2018. godine</a:t>
            </a:r>
          </a:p>
        </p:txBody>
      </p:sp>
    </p:spTree>
    <p:extLst>
      <p:ext uri="{BB962C8B-B14F-4D97-AF65-F5344CB8AC3E}">
        <p14:creationId xmlns:p14="http://schemas.microsoft.com/office/powerpoint/2010/main" val="94544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466</Words>
  <Application>Microsoft Office PowerPoint</Application>
  <PresentationFormat>Široki zaslon</PresentationFormat>
  <Paragraphs>65</Paragraphs>
  <Slides>12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Japan</vt:lpstr>
      <vt:lpstr>PowerPoint prezentacija</vt:lpstr>
      <vt:lpstr>Položaj</vt:lpstr>
      <vt:lpstr>Morske struje i vjetrovi</vt:lpstr>
      <vt:lpstr>Tektonika i potresi</vt:lpstr>
      <vt:lpstr>Gustoća naseljenosti</vt:lpstr>
      <vt:lpstr>Promjena broja stanovnika</vt:lpstr>
      <vt:lpstr>Dobno-spolna struktura</vt:lpstr>
      <vt:lpstr>Gospodarski razvoj</vt:lpstr>
      <vt:lpstr>Promet</vt:lpstr>
      <vt:lpstr>Gradovi</vt:lpstr>
      <vt:lpstr>Brendovi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2022-09-19T06:58:44Z</dcterms:modified>
</cp:coreProperties>
</file>